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Urbanist Medium"/>
      <p:regular r:id="rId31"/>
      <p:bold r:id="rId32"/>
      <p:italic r:id="rId33"/>
      <p:boldItalic r:id="rId34"/>
    </p:embeddedFont>
    <p:embeddedFont>
      <p:font typeface="Urbanist SemiBold"/>
      <p:regular r:id="rId35"/>
      <p:bold r:id="rId36"/>
      <p:italic r:id="rId37"/>
      <p:boldItalic r:id="rId38"/>
    </p:embeddedFont>
    <p:embeddedFont>
      <p:font typeface="Urbanis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-bold.fntdata"/><Relationship Id="rId20" Type="http://schemas.openxmlformats.org/officeDocument/2006/relationships/slide" Target="slides/slide14.xml"/><Relationship Id="rId42" Type="http://schemas.openxmlformats.org/officeDocument/2006/relationships/font" Target="fonts/Urbanist-boldItalic.fntdata"/><Relationship Id="rId41" Type="http://schemas.openxmlformats.org/officeDocument/2006/relationships/font" Target="fonts/Urbanis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rbanistMedium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rbanistMedium-italic.fntdata"/><Relationship Id="rId10" Type="http://schemas.openxmlformats.org/officeDocument/2006/relationships/slide" Target="slides/slide4.xml"/><Relationship Id="rId32" Type="http://schemas.openxmlformats.org/officeDocument/2006/relationships/font" Target="fonts/UrbanistMedium-bold.fntdata"/><Relationship Id="rId13" Type="http://schemas.openxmlformats.org/officeDocument/2006/relationships/slide" Target="slides/slide7.xml"/><Relationship Id="rId35" Type="http://schemas.openxmlformats.org/officeDocument/2006/relationships/font" Target="fonts/Urbanist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Urbanis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UrbanistSemiBold-italic.fntdata"/><Relationship Id="rId14" Type="http://schemas.openxmlformats.org/officeDocument/2006/relationships/slide" Target="slides/slide8.xml"/><Relationship Id="rId36" Type="http://schemas.openxmlformats.org/officeDocument/2006/relationships/font" Target="fonts/UrbanistSemiBold-bold.fntdata"/><Relationship Id="rId17" Type="http://schemas.openxmlformats.org/officeDocument/2006/relationships/slide" Target="slides/slide11.xml"/><Relationship Id="rId39" Type="http://schemas.openxmlformats.org/officeDocument/2006/relationships/font" Target="fonts/Urbanist-regular.fntdata"/><Relationship Id="rId16" Type="http://schemas.openxmlformats.org/officeDocument/2006/relationships/slide" Target="slides/slide10.xml"/><Relationship Id="rId38" Type="http://schemas.openxmlformats.org/officeDocument/2006/relationships/font" Target="fonts/Urbanist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4d96e3b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4d96e3b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b6d9da2c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b6d9da2c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b6d9da2c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b6d9da2c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5b6d9da2c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5b6d9da2c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55eca2ab5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55eca2ab5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5eca2ab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55eca2ab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5eca2ab5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5eca2ab5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b6d9da2c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5b6d9da2c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5b6d9da2c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5b6d9da2c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5b6d9da2c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5b6d9da2c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b6d9da2c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5b6d9da2c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4d96e3b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4d96e3b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b6d9da2c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b6d9da2c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4d96e3b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4d96e3b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5eca2ab5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5eca2ab5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5eca2ab5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5eca2ab5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55eca2ab5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55eca2ab5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4d96e3bd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4d96e3bd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b6d9da2c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5b6d9da2c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b6d9da2c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b6d9da2c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b6d9da2c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b6d9da2c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5eca2ab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5eca2ab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5eca2ab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5eca2ab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b6d9da2c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b6d9da2c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4" name="Google Shape;84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86" name="Google Shape;86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8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8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13" name="Google Shape;113;p1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6" name="Google Shape;116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19" name="Google Shape;119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26" name="Google Shape;126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49" name="Google Shape;149;p20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2" name="Google Shape;152;p20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5" name="Google Shape;155;p20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58" name="Google Shape;158;p20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1" name="Google Shape;161;p20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64" name="Google Shape;164;p2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83" name="Google Shape;183;p22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84" name="Google Shape;184;p2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2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6" name="Google Shape;186;p22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87" name="Google Shape;187;p22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8" name="Google Shape;188;p22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0" name="Google Shape;190;p22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1" name="Google Shape;191;p22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4" name="Google Shape;194;p22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5" name="Google Shape;195;p22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98" name="Google Shape;198;p22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99" name="Google Shape;199;p22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202" name="Google Shape;202;p2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206" name="Google Shape;206;p23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12" name="Google Shape;212;p2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19" name="Google Shape;219;p24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20" name="Google Shape;220;p2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0" name="Google Shape;240;p25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1" name="Google Shape;241;p2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" name="Google Shape;242;p25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43" name="Google Shape;243;p25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5" name="Google Shape;245;p2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2" name="Google Shape;252;p2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6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59" name="Google Shape;259;p26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5" name="Google Shape;265;p2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27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1" name="Google Shape;281;p27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27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27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84" name="Google Shape;284;p27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27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2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1" name="Google Shape;291;p28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5" name="Google Shape;295;p2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97" name="Google Shape;297;p28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8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1" name="Google Shape;301;p2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2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07" name="Google Shape;307;p2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9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2" name="Google Shape;312;p29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9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317" name="Google Shape;317;p29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29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9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29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4" name="Google Shape;324;p29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29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1" name="Google Shape;331;p2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2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5" name="Google Shape;335;p30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6" name="Google Shape;336;p30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37" name="Google Shape;337;p30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38" name="Google Shape;338;p30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40" name="Google Shape;340;p30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1" name="Google Shape;341;p30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2" name="Google Shape;342;p30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43" name="Google Shape;343;p3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0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" name="Google Shape;345;p30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6" name="Google Shape;346;p30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7" name="Google Shape;347;p30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8" name="Google Shape;348;p30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49" name="Google Shape;349;p30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1" name="Google Shape;351;p30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2" name="Google Shape;352;p30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0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59" name="Google Shape;359;p3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65" name="Google Shape;365;p3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8" name="Google Shape;368;p31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1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0" name="Google Shape;370;p31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1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2" name="Google Shape;372;p31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73" name="Google Shape;373;p31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" name="Google Shape;38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9" name="Google Shape;399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0" name="Google Shape;400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8" name="Google Shape;418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4" name="Google Shape;424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9" name="Google Shape;429;p4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4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4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0" name="Google Shape;440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1" name="Google Shape;441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2" name="Google Shape;442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5" name="Google Shape;445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2" name="Google Shape;452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1" name="Google Shape;46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2" name="Google Shape;46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3" name="Google Shape;46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4" name="Google Shape;46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q4ZSPa6w8hdv5J3xKPpt5BJ5C60m2Lu3/view" TargetMode="External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MomY7_-m_SL6kB9qSfM9UgmrrW9UgSMl/view" TargetMode="External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Rr3b6Mk4dg-3Z8FkjJ_oFkRVa4jso04e/view" TargetMode="External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I-RYLlZpkzAkaEUoM261YQj3LHPzANC3/view" TargetMode="External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Z7cFDI3a9dUxWsbTXFv3e29xOyn3rACf/view" TargetMode="External"/><Relationship Id="rId4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google-bert/bert-base-uncased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watch?v=zhxNI7V2IxM" TargetMode="External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17191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4" name="Google Shape;484;p53"/>
          <p:cNvSpPr txBox="1"/>
          <p:nvPr>
            <p:ph type="title"/>
          </p:nvPr>
        </p:nvSpPr>
        <p:spPr>
          <a:xfrm>
            <a:off x="228600" y="228600"/>
            <a:ext cx="67827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Transformers &amp; Large Language Models (LLMs)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53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From Concepts to Practice - ML Course Day 4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86" name="Google Shape;486;p5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87" name="Google Shape;487;p53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Mahamad Salah	</a:t>
            </a:r>
            <a:endParaRPr/>
          </a:p>
        </p:txBody>
      </p:sp>
      <p:sp>
        <p:nvSpPr>
          <p:cNvPr id="488" name="Google Shape;488;p53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Popov</a:t>
            </a:r>
            <a:endParaRPr/>
          </a:p>
        </p:txBody>
      </p:sp>
      <p:sp>
        <p:nvSpPr>
          <p:cNvPr id="489" name="Google Shape;489;p53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sp>
        <p:nvSpPr>
          <p:cNvPr id="490" name="Google Shape;490;p5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for Biomedical Research @ BSC</a:t>
            </a:r>
            <a:endParaRPr/>
          </a:p>
        </p:txBody>
      </p:sp>
      <p:sp>
        <p:nvSpPr>
          <p:cNvPr id="491" name="Google Shape;491;p5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19" name="Google Shape;619;p62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620" name="Google Shape;620;p62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621" name="Google Shape;621;p62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22" name="Google Shape;622;p62" title="Screenshot 2025-05-22 0128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8" cy="309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28" name="Google Shape;628;p63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629" name="Google Shape;629;p63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630" name="Google Shape;630;p63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31" name="Google Shape;631;p63" title="Screenshot 2025-05-22 0128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63" y="609600"/>
            <a:ext cx="7385564" cy="39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37" name="Google Shape;637;p64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638" name="Google Shape;638;p64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639" name="Google Shape;639;p64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40" name="Google Shape;640;p64" title="Screenshot 2025-05-22 0129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1" cy="3660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46" name="Google Shape;646;p65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647" name="Google Shape;647;p65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RNNs and LSTMs</a:t>
            </a:r>
            <a:endParaRPr/>
          </a:p>
        </p:txBody>
      </p:sp>
      <p:sp>
        <p:nvSpPr>
          <p:cNvPr id="648" name="Google Shape;648;p65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49" name="Google Shape;649;p65" title="Screenshot 2025-05-22 0156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0" cy="359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55" name="Google Shape;655;p6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656" name="Google Shape;656;p66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2017 Breakthrough</a:t>
            </a:r>
            <a:endParaRPr/>
          </a:p>
        </p:txBody>
      </p:sp>
      <p:sp>
        <p:nvSpPr>
          <p:cNvPr id="657" name="Google Shape;657;p6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sp>
        <p:nvSpPr>
          <p:cNvPr id="658" name="Google Shape;658;p66"/>
          <p:cNvSpPr txBox="1"/>
          <p:nvPr/>
        </p:nvSpPr>
        <p:spPr>
          <a:xfrm>
            <a:off x="457650" y="746150"/>
            <a:ext cx="82476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Major Challenges: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Limited scalability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Order a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wareness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Long-range dependencies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Vanishing gradients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	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7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64" name="Google Shape;664;p67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665" name="Google Shape;665;p67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 to LLMs</a:t>
            </a:r>
            <a:endParaRPr/>
          </a:p>
        </p:txBody>
      </p:sp>
      <p:sp>
        <p:nvSpPr>
          <p:cNvPr id="666" name="Google Shape;666;p6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67" name="Google Shape;667;p67" title="Screenshot 2025-05-22 0204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950" y="609600"/>
            <a:ext cx="6940104" cy="39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73" name="Google Shape;673;p6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674" name="Google Shape;674;p68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</a:t>
            </a:r>
            <a:endParaRPr/>
          </a:p>
        </p:txBody>
      </p:sp>
      <p:sp>
        <p:nvSpPr>
          <p:cNvPr id="675" name="Google Shape;675;p6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76" name="Google Shape;676;p68" title="seq2seq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0713"/>
            <a:ext cx="8839199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82" name="Google Shape;682;p6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683" name="Google Shape;683;p69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is All You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85" name="Google Shape;685;p69" title="seq2seq_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50" y="1388025"/>
            <a:ext cx="8839199" cy="235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91" name="Google Shape;691;p70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692" name="Google Shape;692;p70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is All You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0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94" name="Google Shape;694;p70" title="seq2seq_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9600"/>
            <a:ext cx="8839199" cy="390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1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00" name="Google Shape;700;p7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701" name="Google Shape;701;p71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is All You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1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703" name="Google Shape;703;p71" title="seq2seq_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9600"/>
            <a:ext cx="8839199" cy="387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502" name="Google Shape;502;p54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503" name="Google Shape;503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04" name="Google Shape;504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05" name="Google Shape;505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07" name="Google Shape;507;p54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508" name="Google Shape;508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09" name="Google Shape;509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10" name="Google Shape;510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2" name="Google Shape;512;p54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513" name="Google Shape;513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4" name="Google Shape;514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15" name="Google Shape;515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17" name="Google Shape;517;p54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518" name="Google Shape;518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9" name="Google Shape;519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20" name="Google Shape;520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22" name="Google Shape;522;p54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523" name="Google Shape;523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24" name="Google Shape;524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25" name="Google Shape;525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27" name="Google Shape;527;p54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528" name="Google Shape;528;p54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29" name="Google Shape;529;p54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30" name="Google Shape;530;p54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54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32" name="Google Shape;532;p5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for Biomedical Research @ BSC</a:t>
            </a:r>
            <a:endParaRPr/>
          </a:p>
        </p:txBody>
      </p:sp>
      <p:sp>
        <p:nvSpPr>
          <p:cNvPr id="533" name="Google Shape;533;p5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34" name="Google Shape;534;p5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5" name="Google Shape;535;p54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536" name="Google Shape;536;p54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7" name="Google Shape;537;p54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" name="Google Shape;538;p54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" name="Google Shape;539;p54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40" name="Google Shape;540;p54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41" name="Google Shape;541;p54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42" name="Google Shape;542;p54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Trip Down Memory Lane</a:t>
            </a:r>
            <a:endParaRPr/>
          </a:p>
        </p:txBody>
      </p:sp>
      <p:sp>
        <p:nvSpPr>
          <p:cNvPr id="543" name="Google Shape;543;p54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544" name="Google Shape;544;p54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An Intro to LLMs</a:t>
            </a:r>
            <a:endParaRPr/>
          </a:p>
        </p:txBody>
      </p:sp>
      <p:sp>
        <p:nvSpPr>
          <p:cNvPr id="545" name="Google Shape;545;p54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Attention is All You Need</a:t>
            </a:r>
            <a:endParaRPr/>
          </a:p>
        </p:txBody>
      </p:sp>
      <p:sp>
        <p:nvSpPr>
          <p:cNvPr id="546" name="Google Shape;546;p54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Anatomy of a Transformer</a:t>
            </a:r>
            <a:endParaRPr/>
          </a:p>
        </p:txBody>
      </p:sp>
      <p:sp>
        <p:nvSpPr>
          <p:cNvPr id="547" name="Google Shape;547;p54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Beyond Text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09" name="Google Shape;709;p7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710" name="Google Shape;710;p72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Attention is All You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712" name="Google Shape;712;p72" title="seq2seq_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9600"/>
            <a:ext cx="8839200" cy="3847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18" name="Google Shape;718;p73"/>
          <p:cNvSpPr txBox="1"/>
          <p:nvPr>
            <p:ph idx="5" type="subTitle"/>
          </p:nvPr>
        </p:nvSpPr>
        <p:spPr>
          <a:xfrm>
            <a:off x="6918900" y="467987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/>
          </a:p>
        </p:txBody>
      </p:sp>
      <p:sp>
        <p:nvSpPr>
          <p:cNvPr id="719" name="Google Shape;719;p73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Anatomy of a Transformer</a:t>
            </a:r>
            <a:endParaRPr/>
          </a:p>
        </p:txBody>
      </p:sp>
      <p:sp>
        <p:nvSpPr>
          <p:cNvPr id="720" name="Google Shape;720;p7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721" name="Google Shape;721;p73" title="Screenshot 2025-05-08 0237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38" y="613475"/>
            <a:ext cx="6376613" cy="39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27" name="Google Shape;727;p7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728" name="Google Shape;728;p74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HuggingFace &amp; Open-source Models</a:t>
            </a:r>
            <a:endParaRPr/>
          </a:p>
        </p:txBody>
      </p:sp>
      <p:sp>
        <p:nvSpPr>
          <p:cNvPr id="729" name="Google Shape;729;p7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730" name="Google Shape;730;p74" title="Screenshot 2025-05-08 035112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888" y="613475"/>
            <a:ext cx="5622232" cy="39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36" name="Google Shape;736;p7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737" name="Google Shape;737;p75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Problems: A Demo</a:t>
            </a:r>
            <a:endParaRPr/>
          </a:p>
        </p:txBody>
      </p:sp>
      <p:sp>
        <p:nvSpPr>
          <p:cNvPr id="738" name="Google Shape;738;p7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sp>
        <p:nvSpPr>
          <p:cNvPr id="739" name="Google Shape;739;p75"/>
          <p:cNvSpPr txBox="1"/>
          <p:nvPr/>
        </p:nvSpPr>
        <p:spPr>
          <a:xfrm>
            <a:off x="457650" y="746150"/>
            <a:ext cx="82476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Sentence Classification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Named Entity Recognition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Text Generation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Questions &amp; Answers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	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6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745" name="Google Shape;745;p76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746" name="Google Shape;746;p76"/>
          <p:cNvSpPr txBox="1"/>
          <p:nvPr>
            <p:ph idx="1" type="subTitle"/>
          </p:nvPr>
        </p:nvSpPr>
        <p:spPr>
          <a:xfrm>
            <a:off x="235575" y="228600"/>
            <a:ext cx="5631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Text: Vision Transformers</a:t>
            </a:r>
            <a:endParaRPr/>
          </a:p>
        </p:txBody>
      </p:sp>
      <p:sp>
        <p:nvSpPr>
          <p:cNvPr id="747" name="Google Shape;747;p7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748" name="Google Shape;748;p76" title="image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475" y="613475"/>
            <a:ext cx="5693056" cy="391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53" name="Google Shape;553;p55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54" name="Google Shape;554;p55"/>
          <p:cNvSpPr txBox="1"/>
          <p:nvPr>
            <p:ph idx="8" type="subTitle"/>
          </p:nvPr>
        </p:nvSpPr>
        <p:spPr>
          <a:xfrm>
            <a:off x="235575" y="228600"/>
            <a:ext cx="3027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</a:t>
            </a:r>
            <a:endParaRPr/>
          </a:p>
        </p:txBody>
      </p:sp>
      <p:sp>
        <p:nvSpPr>
          <p:cNvPr id="555" name="Google Shape;555;p55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556" name="Google Shape;556;p55" title="2640852000031739050.20230407111909.615294969860513445430179198468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450" y="884581"/>
            <a:ext cx="5354149" cy="356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title="5f22908f09f2341721cd8901_AI poster.png"/>
          <p:cNvPicPr preferRelativeResize="0"/>
          <p:nvPr/>
        </p:nvPicPr>
        <p:blipFill rotWithShape="1">
          <a:blip r:embed="rId4">
            <a:alphaModFix/>
          </a:blip>
          <a:srcRect b="4644" l="25232" r="25232" t="4462"/>
          <a:stretch/>
        </p:blipFill>
        <p:spPr>
          <a:xfrm>
            <a:off x="76200" y="884575"/>
            <a:ext cx="3609248" cy="35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63" name="Google Shape;563;p5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64" name="Google Shape;564;p56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Rule-Based Era</a:t>
            </a:r>
            <a:endParaRPr/>
          </a:p>
        </p:txBody>
      </p:sp>
      <p:sp>
        <p:nvSpPr>
          <p:cNvPr id="565" name="Google Shape;565;p5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566" name="Google Shape;566;p56" title="1_9SSiU_gEgpTabqzu00823A.png"/>
          <p:cNvPicPr preferRelativeResize="0"/>
          <p:nvPr/>
        </p:nvPicPr>
        <p:blipFill rotWithShape="1">
          <a:blip r:embed="rId3">
            <a:alphaModFix/>
          </a:blip>
          <a:srcRect b="0" l="33966" r="31377" t="0"/>
          <a:stretch/>
        </p:blipFill>
        <p:spPr>
          <a:xfrm>
            <a:off x="5790000" y="797825"/>
            <a:ext cx="3125408" cy="3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6" title="ELIZA_conversation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27" y="797800"/>
            <a:ext cx="5455249" cy="353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73" name="Google Shape;573;p57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74" name="Google Shape;574;p57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N-Grams</a:t>
            </a:r>
            <a:endParaRPr/>
          </a:p>
        </p:txBody>
      </p:sp>
      <p:sp>
        <p:nvSpPr>
          <p:cNvPr id="575" name="Google Shape;575;p57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576" name="Google Shape;576;p57" title="1_jdjzV9Ynilw1cJAwBIX2M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" y="1598700"/>
            <a:ext cx="8839200" cy="164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82" name="Google Shape;582;p5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83" name="Google Shape;583;p58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Words</a:t>
            </a:r>
            <a:endParaRPr/>
          </a:p>
        </p:txBody>
      </p:sp>
      <p:sp>
        <p:nvSpPr>
          <p:cNvPr id="584" name="Google Shape;584;p5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585" name="Google Shape;585;p58" title="0_cf1wq8eIix-Z2qI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25" y="760713"/>
            <a:ext cx="62960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591" name="Google Shape;591;p59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92" name="Google Shape;592;p59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  <p:sp>
        <p:nvSpPr>
          <p:cNvPr id="593" name="Google Shape;593;p59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594" name="Google Shape;594;p59" title="TF_IDF-final-1024x399.png"/>
          <p:cNvPicPr preferRelativeResize="0"/>
          <p:nvPr/>
        </p:nvPicPr>
        <p:blipFill rotWithShape="1">
          <a:blip r:embed="rId3">
            <a:alphaModFix/>
          </a:blip>
          <a:srcRect b="0" l="10074" r="11098" t="0"/>
          <a:stretch/>
        </p:blipFill>
        <p:spPr>
          <a:xfrm>
            <a:off x="815800" y="760725"/>
            <a:ext cx="7322276" cy="3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00" name="Google Shape;600;p60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601" name="Google Shape;601;p60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602" name="Google Shape;602;p60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03" name="Google Shape;603;p60" title="word2vec.png"/>
          <p:cNvPicPr preferRelativeResize="0"/>
          <p:nvPr/>
        </p:nvPicPr>
        <p:blipFill rotWithShape="1">
          <a:blip r:embed="rId3">
            <a:alphaModFix/>
          </a:blip>
          <a:srcRect b="0" l="2935" r="1772" t="0"/>
          <a:stretch/>
        </p:blipFill>
        <p:spPr>
          <a:xfrm>
            <a:off x="686475" y="760725"/>
            <a:ext cx="7769950" cy="36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22nd, 2025</a:t>
            </a:r>
            <a:endParaRPr/>
          </a:p>
        </p:txBody>
      </p:sp>
      <p:sp>
        <p:nvSpPr>
          <p:cNvPr id="609" name="Google Shape;609;p61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sp>
        <p:nvSpPr>
          <p:cNvPr id="610" name="Google Shape;610;p61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611" name="Google Shape;611;p61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ML for Biomedical Research @ BSC</a:t>
            </a:r>
            <a:endParaRPr/>
          </a:p>
        </p:txBody>
      </p:sp>
      <p:pic>
        <p:nvPicPr>
          <p:cNvPr id="612" name="Google Shape;612;p61" title="Screenshot 2025-05-22 0127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2" cy="129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1" title="Screenshot 2025-05-22 0128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4531"/>
            <a:ext cx="8839200" cy="143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